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slideLayouts/slideLayout37.xml" ContentType="application/vnd.openxmlformats-officedocument.presentationml.slideLayout+xml"/>
  <Override PartName="/ppt/theme/theme9.xml" ContentType="application/vnd.openxmlformats-officedocument.theme+xml"/>
  <Override PartName="/ppt/slideLayouts/slideLayout38.xml" ContentType="application/vnd.openxmlformats-officedocument.presentationml.slideLayout+xml"/>
  <Override PartName="/ppt/theme/theme10.xml" ContentType="application/vnd.openxmlformats-officedocument.theme+xml"/>
  <Override PartName="/ppt/slideLayouts/slideLayout39.xml" ContentType="application/vnd.openxmlformats-officedocument.presentationml.slideLayout+xml"/>
  <Override PartName="/ppt/theme/theme11.xml" ContentType="application/vnd.openxmlformats-officedocument.theme+xml"/>
  <Override PartName="/ppt/slideLayouts/slideLayout40.xml" ContentType="application/vnd.openxmlformats-officedocument.presentationml.slideLayout+xml"/>
  <Override PartName="/ppt/theme/theme1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4"/>
    <p:sldMasterId id="2147483734" r:id="rId5"/>
    <p:sldMasterId id="2147483761" r:id="rId6"/>
    <p:sldMasterId id="2147483763" r:id="rId7"/>
    <p:sldMasterId id="2147483765" r:id="rId8"/>
    <p:sldMasterId id="2147483767" r:id="rId9"/>
    <p:sldMasterId id="2147483769" r:id="rId10"/>
    <p:sldMasterId id="2147483771" r:id="rId11"/>
    <p:sldMasterId id="2147483773" r:id="rId12"/>
    <p:sldMasterId id="2147483775" r:id="rId13"/>
    <p:sldMasterId id="2147483777" r:id="rId14"/>
    <p:sldMasterId id="2147483779" r:id="rId15"/>
    <p:sldMasterId id="2147483781" r:id="rId16"/>
  </p:sldMasterIdLst>
  <p:notesMasterIdLst>
    <p:notesMasterId r:id="rId19"/>
  </p:notesMasterIdLst>
  <p:sldIdLst>
    <p:sldId id="264" r:id="rId17"/>
    <p:sldId id="266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gemar, Martina" initials="OM" lastIdx="7" clrIdx="0">
    <p:extLst>
      <p:ext uri="{19B8F6BF-5375-455C-9EA6-DF929625EA0E}">
        <p15:presenceInfo xmlns:p15="http://schemas.microsoft.com/office/powerpoint/2012/main" userId="S-1-5-21-3711137892-2375806388-3929695594-1518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00F0B1"/>
    <a:srgbClr val="80D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268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6FD63-4602-4E72-861C-BB7A7F32F49F}" type="datetimeFigureOut">
              <a:rPr lang="sv-SE" smtClean="0"/>
              <a:t>2025-05-20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78FF4-430A-4B22-955F-8E59D503EF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7481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Master" Target="../slideMasters/slideMaster1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49" y="278532"/>
            <a:ext cx="7860754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60755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6365" y="0"/>
            <a:ext cx="2435635" cy="6858000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10974182" y="6568078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Adobe Stock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616" y="0"/>
            <a:ext cx="2821578" cy="688848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1219405" y="6569503"/>
            <a:ext cx="126188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Niklas </a:t>
            </a:r>
            <a:r>
              <a:rPr lang="sv-SE" sz="900" dirty="0" err="1" smtClean="0">
                <a:solidFill>
                  <a:schemeClr val="bg2"/>
                </a:solidFill>
              </a:rPr>
              <a:t>Maupoix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931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4857" y="0"/>
            <a:ext cx="2557555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1058356" y="6553027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Adobe Stock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97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616" y="-60960"/>
            <a:ext cx="2602459" cy="691896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0327339" y="6553027"/>
            <a:ext cx="20120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Agne Hörnestig/Sjöfartsverket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98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616" y="-60960"/>
            <a:ext cx="2611984" cy="691896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1114608" y="6561265"/>
            <a:ext cx="118494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Sjöfartsverket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84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617" y="0"/>
            <a:ext cx="2450058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1007060" y="6561265"/>
            <a:ext cx="118494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Sjöfartsverket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2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9800" y="0"/>
            <a:ext cx="2505307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0917292" y="6553027"/>
            <a:ext cx="127470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Anna Wahlgren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69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2675" y="0"/>
            <a:ext cx="2295525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0924680" y="6561265"/>
            <a:ext cx="121058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</a:t>
            </a:r>
            <a:r>
              <a:rPr lang="sv-SE" sz="900" dirty="0" smtClean="0">
                <a:solidFill>
                  <a:schemeClr val="bg2"/>
                </a:solidFill>
                <a:effectLst/>
              </a:rPr>
              <a:t>Tommy Molén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01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2200" y="0"/>
            <a:ext cx="2286000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1007060" y="6561265"/>
            <a:ext cx="118494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Sjöfartsverket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27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r="27658"/>
          <a:stretch/>
        </p:blipFill>
        <p:spPr>
          <a:xfrm>
            <a:off x="9982200" y="0"/>
            <a:ext cx="2603156" cy="6858000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10669309" y="6544789"/>
            <a:ext cx="179408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Magnus Fyhr/</a:t>
            </a:r>
            <a:r>
              <a:rPr lang="sv-SE" sz="900" dirty="0" err="1" smtClean="0">
                <a:solidFill>
                  <a:schemeClr val="bg2"/>
                </a:solidFill>
              </a:rPr>
              <a:t>MostPhotos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09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3625" y="0"/>
            <a:ext cx="2609850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11336577" y="6553027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Adobe Stock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536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0239" y="1"/>
            <a:ext cx="2461761" cy="6857999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49" y="278532"/>
            <a:ext cx="7860753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60754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0131417" y="6551603"/>
            <a:ext cx="192232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Patrik Nilsson/Sjöfartsverket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15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3625" y="0"/>
            <a:ext cx="2613388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929313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1725" y="0"/>
            <a:ext cx="2247901" cy="6867525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1007060" y="656126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tx1"/>
                </a:solidFill>
              </a:rPr>
              <a:t>Foto: Adobe Stock</a:t>
            </a:r>
            <a:endParaRPr lang="sv-SE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2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2200" y="-66676"/>
            <a:ext cx="2257426" cy="6924675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1007060" y="656126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Adobe Stock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19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1725" y="0"/>
            <a:ext cx="2238375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1007060" y="656126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Adobe Stock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52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1725" y="0"/>
            <a:ext cx="2533650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918736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9850" y="0"/>
            <a:ext cx="2028825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1007060" y="656126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tx1"/>
                </a:solidFill>
              </a:rPr>
              <a:t>Foto: Adobe Stock</a:t>
            </a:r>
            <a:endParaRPr lang="sv-SE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1726" y="0"/>
            <a:ext cx="2247900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1007060" y="656126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tx1"/>
                </a:solidFill>
              </a:rPr>
              <a:t>Foto: Adobe Stock</a:t>
            </a:r>
            <a:endParaRPr lang="sv-SE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1726" y="-6200"/>
            <a:ext cx="2314574" cy="6857999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1007060" y="656126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Adobe Stock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84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1726" y="-14438"/>
            <a:ext cx="2310373" cy="6862913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1007060" y="656126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Adobe Stock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1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1726" y="8238"/>
            <a:ext cx="2581276" cy="6848475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1007060" y="656126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Adobe Stock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61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3312" y="-26830"/>
            <a:ext cx="2388688" cy="688483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49" y="278532"/>
            <a:ext cx="7870977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7" y="1357162"/>
            <a:ext cx="7870979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0131417" y="6551603"/>
            <a:ext cx="198644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Ingegerd Sundlöf/</a:t>
            </a:r>
            <a:r>
              <a:rPr lang="sv-SE" sz="900" dirty="0" err="1" smtClean="0">
                <a:solidFill>
                  <a:schemeClr val="bg1"/>
                </a:solidFill>
              </a:rPr>
              <a:t>Mostphotos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54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komstbil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576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45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17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12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37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447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1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46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248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708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616" y="0"/>
            <a:ext cx="2383384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0938725" y="6559841"/>
            <a:ext cx="118494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tx1"/>
                </a:solidFill>
              </a:rPr>
              <a:t>Foto: Sjöfartsverket</a:t>
            </a:r>
            <a:endParaRPr lang="sv-SE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45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1998587" y="3073947"/>
            <a:ext cx="8031639" cy="12675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smtClean="0"/>
              <a:t>RUBRIK</a:t>
            </a:r>
          </a:p>
          <a:p>
            <a:pPr lvl="0"/>
            <a:r>
              <a:rPr lang="sv-SE" sz="1600" dirty="0" smtClean="0"/>
              <a:t>Används som paussida när man byter presentatör eller avsnitt</a:t>
            </a:r>
            <a:endParaRPr lang="sv-SE" dirty="0"/>
          </a:p>
        </p:txBody>
      </p:sp>
      <p:pic>
        <p:nvPicPr>
          <p:cNvPr id="7" name="Picture 4" descr="Kompassros_vit_NY.e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19538" cy="390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6800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1998587" y="3073947"/>
            <a:ext cx="8031639" cy="12675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RUBRIK</a:t>
            </a:r>
          </a:p>
          <a:p>
            <a:pPr lvl="0"/>
            <a:r>
              <a:rPr lang="sv-SE" sz="1600" dirty="0" smtClean="0"/>
              <a:t>Används som paussida när man byter presentatör eller avsnitt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1392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55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49" y="278532"/>
            <a:ext cx="9723967" cy="86652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sv-SE" dirty="0" smtClean="0"/>
              <a:t>Klicka här för att ändra format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99148" y="1357162"/>
            <a:ext cx="9723967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620610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6963402" cy="86652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sv-SE" dirty="0" smtClean="0"/>
              <a:t>Klicka här för att ändra format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99148" y="1357162"/>
            <a:ext cx="6963403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idx="11"/>
          </p:nvPr>
        </p:nvSpPr>
        <p:spPr>
          <a:xfrm>
            <a:off x="9127524" y="0"/>
            <a:ext cx="3064476" cy="6858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427895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4"/>
          <p:cNvSpPr>
            <a:spLocks noGrp="1"/>
          </p:cNvSpPr>
          <p:nvPr>
            <p:ph idx="10"/>
          </p:nvPr>
        </p:nvSpPr>
        <p:spPr>
          <a:xfrm>
            <a:off x="1305620" y="1357162"/>
            <a:ext cx="4701480" cy="45773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4"/>
          <p:cNvSpPr>
            <a:spLocks noGrp="1"/>
          </p:cNvSpPr>
          <p:nvPr>
            <p:ph idx="11"/>
          </p:nvPr>
        </p:nvSpPr>
        <p:spPr>
          <a:xfrm>
            <a:off x="6321636" y="1357162"/>
            <a:ext cx="4701480" cy="45773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Rubrik 3"/>
          <p:cNvSpPr>
            <a:spLocks noGrp="1"/>
          </p:cNvSpPr>
          <p:nvPr>
            <p:ph type="title" hasCustomPrompt="1"/>
          </p:nvPr>
        </p:nvSpPr>
        <p:spPr>
          <a:xfrm>
            <a:off x="1299149" y="278532"/>
            <a:ext cx="9723967" cy="86652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sv-SE" dirty="0" smtClean="0"/>
              <a:t>Klicka här för att ändra format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5893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65006" y="209551"/>
            <a:ext cx="9120716" cy="303068"/>
          </a:xfrm>
          <a:prstGeom prst="rect">
            <a:avLst/>
          </a:prstGeom>
        </p:spPr>
        <p:txBody>
          <a:bodyPr/>
          <a:lstStyle>
            <a:lvl1pPr algn="r">
              <a:defRPr sz="1800" b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 smtClean="0"/>
              <a:t>Rubrik/tema/ämne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99148" y="1357162"/>
            <a:ext cx="9723967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801356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4" hasCustomPrompt="1"/>
          </p:nvPr>
        </p:nvSpPr>
        <p:spPr>
          <a:xfrm>
            <a:off x="6781015" y="149441"/>
            <a:ext cx="5327651" cy="4540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sv-SE" sz="1800" dirty="0" smtClean="0"/>
              <a:t>Rubrik/tema/ämne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0"/>
          </p:nvPr>
        </p:nvSpPr>
        <p:spPr>
          <a:xfrm>
            <a:off x="1305620" y="1357162"/>
            <a:ext cx="4701480" cy="45773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7" name="Platshållare för innehåll 4"/>
          <p:cNvSpPr>
            <a:spLocks noGrp="1"/>
          </p:cNvSpPr>
          <p:nvPr>
            <p:ph idx="11"/>
          </p:nvPr>
        </p:nvSpPr>
        <p:spPr>
          <a:xfrm>
            <a:off x="6321636" y="1357162"/>
            <a:ext cx="4701480" cy="45773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165113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282701" y="971551"/>
            <a:ext cx="9723967" cy="7207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9149" y="1800002"/>
            <a:ext cx="9613692" cy="41373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0934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616" y="0"/>
            <a:ext cx="2400801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0938725" y="6559841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Adobe Stock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01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282701" y="971551"/>
            <a:ext cx="9723967" cy="7207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9149" y="1800002"/>
            <a:ext cx="9613692" cy="41373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8713307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282701" y="971551"/>
            <a:ext cx="9723967" cy="7207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9149" y="1800002"/>
            <a:ext cx="9613692" cy="41373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8385785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282701" y="971551"/>
            <a:ext cx="9723967" cy="7207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9149" y="1800002"/>
            <a:ext cx="9613692" cy="41373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2759200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282701" y="971551"/>
            <a:ext cx="9723967" cy="7207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9149" y="1800002"/>
            <a:ext cx="9613692" cy="41373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40245053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282701" y="971551"/>
            <a:ext cx="9723967" cy="7207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9149" y="1800002"/>
            <a:ext cx="9613692" cy="41373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9216450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282701" y="971551"/>
            <a:ext cx="9723967" cy="7207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9149" y="1800002"/>
            <a:ext cx="9613692" cy="41373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40461741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282701" y="971551"/>
            <a:ext cx="9723967" cy="7207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9149" y="1800002"/>
            <a:ext cx="9613692" cy="41373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9426477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282701" y="971551"/>
            <a:ext cx="9723967" cy="7207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9149" y="1800002"/>
            <a:ext cx="9613692" cy="41373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9028330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282701" y="971551"/>
            <a:ext cx="9723967" cy="7207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9149" y="1800002"/>
            <a:ext cx="9613692" cy="41373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9650615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282701" y="971551"/>
            <a:ext cx="9723967" cy="7207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9149" y="1800002"/>
            <a:ext cx="9613692" cy="41373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893653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616" y="0"/>
            <a:ext cx="2453053" cy="6866021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0269679" y="6561265"/>
            <a:ext cx="192232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Patrik Nilsson/Sjöfartsverket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50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3"/>
          <p:cNvSpPr txBox="1">
            <a:spLocks noGrp="1"/>
          </p:cNvSpPr>
          <p:nvPr>
            <p:ph type="title"/>
          </p:nvPr>
        </p:nvSpPr>
        <p:spPr>
          <a:xfrm>
            <a:off x="1282695" y="971550"/>
            <a:ext cx="9723960" cy="7207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sv-SE" sz="3200" b="1" i="0" u="none" strike="noStrike" cap="none" spc="0" baseline="0">
                <a:solidFill>
                  <a:srgbClr val="0C0A08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sz="quarter" idx="4294967295"/>
          </p:nvPr>
        </p:nvSpPr>
        <p:spPr>
          <a:xfrm>
            <a:off x="1299143" y="1800006"/>
            <a:ext cx="9613696" cy="41373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174622" marR="0" lvl="0" indent="-174622" fontAlgn="auto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100000"/>
              <a:buFont typeface="Arial"/>
              <a:tabLst/>
              <a:defRPr lang="sv-SE" sz="2000" b="0" i="0" u="none" strike="noStrike" cap="none" spc="0" baseline="0">
                <a:solidFill>
                  <a:srgbClr val="0C0A08"/>
                </a:solidFill>
                <a:uFillTx/>
                <a:latin typeface="Arial" pitchFamily="34"/>
                <a:cs typeface="Arial" pitchFamily="34"/>
              </a:defRPr>
            </a:lvl1pPr>
            <a:lvl2pPr marL="742950" marR="0" lvl="1" indent="-285750" fontAlgn="auto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100000"/>
              <a:buFont typeface="Arial"/>
              <a:buChar char="–"/>
              <a:tabLst/>
              <a:defRPr lang="sv-SE" sz="1800" b="0" i="0" u="none" strike="noStrike" cap="none" spc="0" baseline="0">
                <a:solidFill>
                  <a:srgbClr val="0C0A08"/>
                </a:solidFill>
                <a:uFillTx/>
                <a:latin typeface="Arial" pitchFamily="34"/>
                <a:cs typeface="Arial" pitchFamily="34"/>
              </a:defRPr>
            </a:lvl2pPr>
            <a:lvl3pPr marR="0" lvl="2" fontAlgn="auto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100000"/>
              <a:buFont typeface="Arial"/>
              <a:tabLst/>
              <a:defRPr lang="sv-SE" sz="1600" b="0" i="0" u="none" strike="noStrike" cap="none" spc="0" baseline="0">
                <a:solidFill>
                  <a:srgbClr val="0C0A08"/>
                </a:solidFill>
                <a:uFillTx/>
                <a:latin typeface="Arial" pitchFamily="34"/>
                <a:cs typeface="Arial" pitchFamily="34"/>
              </a:defRPr>
            </a:lvl3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46828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3"/>
          <p:cNvSpPr txBox="1">
            <a:spLocks noGrp="1"/>
          </p:cNvSpPr>
          <p:nvPr>
            <p:ph type="title"/>
          </p:nvPr>
        </p:nvSpPr>
        <p:spPr>
          <a:xfrm>
            <a:off x="1282695" y="971550"/>
            <a:ext cx="9723960" cy="7207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sv-SE" sz="3200" b="1" i="0" u="none" strike="noStrike" cap="none" spc="0" baseline="0">
                <a:solidFill>
                  <a:srgbClr val="0C0A08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sz="quarter" idx="4294967295"/>
          </p:nvPr>
        </p:nvSpPr>
        <p:spPr>
          <a:xfrm>
            <a:off x="1299143" y="1800006"/>
            <a:ext cx="9613696" cy="41373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174622" marR="0" lvl="0" indent="-174622" fontAlgn="auto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100000"/>
              <a:buFont typeface="Arial"/>
              <a:tabLst/>
              <a:defRPr lang="sv-SE" sz="2000" b="0" i="0" u="none" strike="noStrike" cap="none" spc="0" baseline="0">
                <a:solidFill>
                  <a:srgbClr val="0C0A08"/>
                </a:solidFill>
                <a:uFillTx/>
                <a:latin typeface="Arial" pitchFamily="34"/>
                <a:cs typeface="Arial" pitchFamily="34"/>
              </a:defRPr>
            </a:lvl1pPr>
            <a:lvl2pPr marL="742950" marR="0" lvl="1" indent="-285750" fontAlgn="auto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100000"/>
              <a:buFont typeface="Arial"/>
              <a:buChar char="–"/>
              <a:tabLst/>
              <a:defRPr lang="sv-SE" sz="1800" b="0" i="0" u="none" strike="noStrike" cap="none" spc="0" baseline="0">
                <a:solidFill>
                  <a:srgbClr val="0C0A08"/>
                </a:solidFill>
                <a:uFillTx/>
                <a:latin typeface="Arial" pitchFamily="34"/>
                <a:cs typeface="Arial" pitchFamily="34"/>
              </a:defRPr>
            </a:lvl2pPr>
            <a:lvl3pPr marR="0" lvl="2" fontAlgn="auto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100000"/>
              <a:buFont typeface="Arial"/>
              <a:tabLst/>
              <a:defRPr lang="sv-SE" sz="1600" b="0" i="0" u="none" strike="noStrike" cap="none" spc="0" baseline="0">
                <a:solidFill>
                  <a:srgbClr val="0C0A08"/>
                </a:solidFill>
                <a:uFillTx/>
                <a:latin typeface="Arial" pitchFamily="34"/>
                <a:cs typeface="Arial" pitchFamily="34"/>
              </a:defRPr>
            </a:lvl3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11707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616" y="0"/>
            <a:ext cx="2646947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11060511" y="6561265"/>
            <a:ext cx="126188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Niklas </a:t>
            </a:r>
            <a:r>
              <a:rPr lang="sv-SE" sz="900" dirty="0" err="1" smtClean="0">
                <a:solidFill>
                  <a:schemeClr val="bg2"/>
                </a:solidFill>
              </a:rPr>
              <a:t>Maupoix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43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616" y="0"/>
            <a:ext cx="2689195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0516813" y="6553027"/>
            <a:ext cx="184537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Glenn Hjelle/Sjöfartsverket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7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616" y="0"/>
            <a:ext cx="2705601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1249981" y="6553027"/>
            <a:ext cx="118494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Sjöfartsverket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518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3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3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3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3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49" y="6134135"/>
            <a:ext cx="1714392" cy="571464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941763" cy="394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96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5" r:id="rId19"/>
    <p:sldLayoutId id="2147483756" r:id="rId20"/>
    <p:sldLayoutId id="2147483751" r:id="rId21"/>
    <p:sldLayoutId id="2147483750" r:id="rId22"/>
    <p:sldLayoutId id="2147483757" r:id="rId23"/>
    <p:sldLayoutId id="2147483753" r:id="rId24"/>
    <p:sldLayoutId id="2147483754" r:id="rId25"/>
    <p:sldLayoutId id="2147483752" r:id="rId26"/>
    <p:sldLayoutId id="2147483758" r:id="rId27"/>
    <p:sldLayoutId id="2147483759" r:id="rId28"/>
    <p:sldLayoutId id="2147483760" r:id="rId2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741" y="0"/>
            <a:ext cx="12225741" cy="6855606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sp>
        <p:nvSpPr>
          <p:cNvPr id="6" name="Rektangel 5"/>
          <p:cNvSpPr/>
          <p:nvPr userDrawn="1"/>
        </p:nvSpPr>
        <p:spPr>
          <a:xfrm>
            <a:off x="10942698" y="6543364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err="1" smtClean="0">
                <a:solidFill>
                  <a:schemeClr val="bg1"/>
                </a:solidFill>
              </a:rPr>
              <a:t>Foto:Lloyd</a:t>
            </a:r>
            <a:r>
              <a:rPr lang="sv-SE" sz="900" baseline="0" dirty="0" smtClean="0">
                <a:solidFill>
                  <a:schemeClr val="bg1"/>
                </a:solidFill>
              </a:rPr>
              <a:t> </a:t>
            </a:r>
            <a:r>
              <a:rPr lang="sv-SE" sz="900" baseline="0" dirty="0" err="1" smtClean="0">
                <a:solidFill>
                  <a:schemeClr val="bg1"/>
                </a:solidFill>
              </a:rPr>
              <a:t>Horgan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8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2530"/>
            <a:ext cx="12192000" cy="6911164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sp>
        <p:nvSpPr>
          <p:cNvPr id="5" name="Rektangel 4"/>
          <p:cNvSpPr/>
          <p:nvPr userDrawn="1"/>
        </p:nvSpPr>
        <p:spPr>
          <a:xfrm>
            <a:off x="10786172" y="6517069"/>
            <a:ext cx="126188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</a:t>
            </a:r>
            <a:r>
              <a:rPr lang="sv-SE" sz="900" baseline="0" dirty="0" smtClean="0">
                <a:solidFill>
                  <a:schemeClr val="bg1"/>
                </a:solidFill>
              </a:rPr>
              <a:t> </a:t>
            </a:r>
            <a:r>
              <a:rPr lang="sv-SE" sz="900" dirty="0" smtClean="0">
                <a:solidFill>
                  <a:schemeClr val="bg1"/>
                </a:solidFill>
              </a:rPr>
              <a:t>Niklas </a:t>
            </a:r>
            <a:r>
              <a:rPr lang="sv-SE" sz="900" dirty="0" err="1" smtClean="0">
                <a:solidFill>
                  <a:schemeClr val="bg1"/>
                </a:solidFill>
              </a:rPr>
              <a:t>Maupoix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1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8100"/>
            <a:ext cx="12192000" cy="6896100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sp>
        <p:nvSpPr>
          <p:cNvPr id="6" name="Rektangel 5"/>
          <p:cNvSpPr/>
          <p:nvPr userDrawn="1"/>
        </p:nvSpPr>
        <p:spPr>
          <a:xfrm>
            <a:off x="10193046" y="6517069"/>
            <a:ext cx="193514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</a:t>
            </a:r>
            <a:r>
              <a:rPr lang="sv-SE" sz="900" baseline="0" dirty="0" smtClean="0">
                <a:solidFill>
                  <a:schemeClr val="bg1"/>
                </a:solidFill>
              </a:rPr>
              <a:t> </a:t>
            </a:r>
            <a:r>
              <a:rPr lang="sv-SE" sz="900" dirty="0" smtClean="0">
                <a:solidFill>
                  <a:schemeClr val="bg1"/>
                </a:solidFill>
              </a:rPr>
              <a:t>Lars Johansson/</a:t>
            </a:r>
            <a:r>
              <a:rPr lang="sv-SE" sz="900" dirty="0" err="1" smtClean="0">
                <a:solidFill>
                  <a:schemeClr val="bg1"/>
                </a:solidFill>
              </a:rPr>
              <a:t>MostPhotos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6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49" y="6134135"/>
            <a:ext cx="1714392" cy="571464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941763" cy="394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3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  <p:sldLayoutId id="2147483801" r:id="rId20"/>
    <p:sldLayoutId id="2147483802" r:id="rId2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68633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sp>
        <p:nvSpPr>
          <p:cNvPr id="6" name="Rektangel 5"/>
          <p:cNvSpPr/>
          <p:nvPr userDrawn="1"/>
        </p:nvSpPr>
        <p:spPr>
          <a:xfrm>
            <a:off x="10300135" y="6543364"/>
            <a:ext cx="171072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Leif </a:t>
            </a:r>
            <a:r>
              <a:rPr lang="sv-SE" sz="900" dirty="0" err="1" smtClean="0">
                <a:solidFill>
                  <a:schemeClr val="bg1"/>
                </a:solidFill>
              </a:rPr>
              <a:t>Jarnevi</a:t>
            </a:r>
            <a:r>
              <a:rPr lang="sv-SE" sz="900" dirty="0" smtClean="0">
                <a:solidFill>
                  <a:schemeClr val="bg1"/>
                </a:solidFill>
              </a:rPr>
              <a:t>/</a:t>
            </a:r>
            <a:r>
              <a:rPr lang="sv-SE" sz="900" dirty="0" err="1" smtClean="0">
                <a:solidFill>
                  <a:schemeClr val="bg1"/>
                </a:solidFill>
              </a:rPr>
              <a:t>Most</a:t>
            </a:r>
            <a:r>
              <a:rPr lang="sv-SE" sz="900" baseline="0" dirty="0" err="1" smtClean="0">
                <a:solidFill>
                  <a:schemeClr val="bg1"/>
                </a:solidFill>
              </a:rPr>
              <a:t>Photos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4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sp>
        <p:nvSpPr>
          <p:cNvPr id="8" name="Rektangel 7"/>
          <p:cNvSpPr/>
          <p:nvPr userDrawn="1"/>
        </p:nvSpPr>
        <p:spPr>
          <a:xfrm>
            <a:off x="10011813" y="6543364"/>
            <a:ext cx="21082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Carina Andreasson/</a:t>
            </a:r>
            <a:r>
              <a:rPr lang="sv-SE" sz="900" dirty="0" err="1" smtClean="0">
                <a:solidFill>
                  <a:schemeClr val="bg1"/>
                </a:solidFill>
              </a:rPr>
              <a:t>MostPhotos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18"/>
            <a:ext cx="12192000" cy="6876448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12217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96" y="0"/>
            <a:ext cx="12199496" cy="6911163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sp>
        <p:nvSpPr>
          <p:cNvPr id="8" name="Rektangel 7"/>
          <p:cNvSpPr/>
          <p:nvPr userDrawn="1"/>
        </p:nvSpPr>
        <p:spPr>
          <a:xfrm>
            <a:off x="10135382" y="6543364"/>
            <a:ext cx="19992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NS </a:t>
            </a:r>
            <a:r>
              <a:rPr lang="sv-SE" sz="900" dirty="0" err="1" smtClean="0">
                <a:solidFill>
                  <a:schemeClr val="bg1"/>
                </a:solidFill>
              </a:rPr>
              <a:t>Photography</a:t>
            </a:r>
            <a:r>
              <a:rPr lang="sv-SE" sz="900" dirty="0" smtClean="0">
                <a:solidFill>
                  <a:schemeClr val="bg1"/>
                </a:solidFill>
              </a:rPr>
              <a:t>/Most</a:t>
            </a:r>
            <a:r>
              <a:rPr lang="sv-SE" sz="900" baseline="0" dirty="0" smtClean="0">
                <a:solidFill>
                  <a:schemeClr val="bg1"/>
                </a:solidFill>
              </a:rPr>
              <a:t> Photos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1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8576"/>
            <a:ext cx="12195544" cy="6886575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80565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44" y="-457200"/>
            <a:ext cx="12192000" cy="7325833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sp>
        <p:nvSpPr>
          <p:cNvPr id="5" name="Rektangel 4"/>
          <p:cNvSpPr/>
          <p:nvPr userDrawn="1"/>
        </p:nvSpPr>
        <p:spPr>
          <a:xfrm>
            <a:off x="10942692" y="6543364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Adobe Stock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6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66363" cy="6858000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sp>
        <p:nvSpPr>
          <p:cNvPr id="5" name="Rektangel 4"/>
          <p:cNvSpPr/>
          <p:nvPr userDrawn="1"/>
        </p:nvSpPr>
        <p:spPr>
          <a:xfrm>
            <a:off x="10242475" y="6543364"/>
            <a:ext cx="189667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</a:t>
            </a:r>
            <a:r>
              <a:rPr lang="sv-SE" sz="900" baseline="0" dirty="0" smtClean="0">
                <a:solidFill>
                  <a:schemeClr val="bg1"/>
                </a:solidFill>
              </a:rPr>
              <a:t> </a:t>
            </a:r>
            <a:r>
              <a:rPr lang="sv-SE" sz="900" dirty="0" smtClean="0">
                <a:solidFill>
                  <a:schemeClr val="bg1"/>
                </a:solidFill>
              </a:rPr>
              <a:t>Håkan Larsson/</a:t>
            </a:r>
            <a:r>
              <a:rPr lang="sv-SE" sz="900" dirty="0" err="1" smtClean="0">
                <a:solidFill>
                  <a:schemeClr val="bg1"/>
                </a:solidFill>
              </a:rPr>
              <a:t>MostPhotos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226"/>
            <a:ext cx="12376298" cy="6891226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283222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ell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523186"/>
              </p:ext>
            </p:extLst>
          </p:nvPr>
        </p:nvGraphicFramePr>
        <p:xfrm>
          <a:off x="1485453" y="1023078"/>
          <a:ext cx="1800000" cy="326628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75064">
                  <a:extLst>
                    <a:ext uri="{9D8B030D-6E8A-4147-A177-3AD203B41FA5}">
                      <a16:colId xmlns:a16="http://schemas.microsoft.com/office/drawing/2014/main" val="2538368649"/>
                    </a:ext>
                  </a:extLst>
                </a:gridCol>
                <a:gridCol w="1024936">
                  <a:extLst>
                    <a:ext uri="{9D8B030D-6E8A-4147-A177-3AD203B41FA5}">
                      <a16:colId xmlns:a16="http://schemas.microsoft.com/office/drawing/2014/main" val="142017703"/>
                    </a:ext>
                  </a:extLst>
                </a:gridCol>
              </a:tblGrid>
              <a:tr h="622842">
                <a:tc>
                  <a:txBody>
                    <a:bodyPr/>
                    <a:lstStyle/>
                    <a:p>
                      <a:pPr algn="l"/>
                      <a:r>
                        <a:rPr lang="sv-SE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Dräktig-hetsklass</a:t>
                      </a:r>
                      <a:endParaRPr lang="sv-SE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Klassgränser (lägsta </a:t>
                      </a:r>
                      <a:r>
                        <a:rPr lang="sv-SE" sz="12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nettodr</a:t>
                      </a:r>
                      <a:r>
                        <a:rPr lang="sv-SE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.)</a:t>
                      </a:r>
                      <a:endParaRPr lang="sv-SE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802248"/>
                  </a:ext>
                </a:extLst>
              </a:tr>
              <a:tr h="258175"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553397"/>
                  </a:ext>
                </a:extLst>
              </a:tr>
              <a:tr h="258175"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sv-SE" sz="1100" b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000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163840"/>
                  </a:ext>
                </a:extLst>
              </a:tr>
              <a:tr h="258175"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2 000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696570"/>
                  </a:ext>
                </a:extLst>
              </a:tr>
              <a:tr h="258175"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3 000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50869"/>
                  </a:ext>
                </a:extLst>
              </a:tr>
              <a:tr h="276478"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6 000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07447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10 000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914286"/>
                  </a:ext>
                </a:extLst>
              </a:tr>
              <a:tr h="261951"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15 000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680968"/>
                  </a:ext>
                </a:extLst>
              </a:tr>
              <a:tr h="260625"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30 000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98541"/>
                  </a:ext>
                </a:extLst>
              </a:tr>
              <a:tr h="267256"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9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60 000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6028"/>
                  </a:ext>
                </a:extLst>
              </a:tr>
              <a:tr h="264499"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10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100 000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000993"/>
                  </a:ext>
                </a:extLst>
              </a:tr>
            </a:tbl>
          </a:graphicData>
        </a:graphic>
      </p:graphicFrame>
      <p:graphicFrame>
        <p:nvGraphicFramePr>
          <p:cNvPr id="22" name="Tabell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085826"/>
              </p:ext>
            </p:extLst>
          </p:nvPr>
        </p:nvGraphicFramePr>
        <p:xfrm>
          <a:off x="4166596" y="1047915"/>
          <a:ext cx="3427204" cy="32308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56801">
                  <a:extLst>
                    <a:ext uri="{9D8B030D-6E8A-4147-A177-3AD203B41FA5}">
                      <a16:colId xmlns:a16="http://schemas.microsoft.com/office/drawing/2014/main" val="2538368649"/>
                    </a:ext>
                  </a:extLst>
                </a:gridCol>
                <a:gridCol w="856801">
                  <a:extLst>
                    <a:ext uri="{9D8B030D-6E8A-4147-A177-3AD203B41FA5}">
                      <a16:colId xmlns:a16="http://schemas.microsoft.com/office/drawing/2014/main" val="142017703"/>
                    </a:ext>
                  </a:extLst>
                </a:gridCol>
                <a:gridCol w="856801">
                  <a:extLst>
                    <a:ext uri="{9D8B030D-6E8A-4147-A177-3AD203B41FA5}">
                      <a16:colId xmlns:a16="http://schemas.microsoft.com/office/drawing/2014/main" val="3054499347"/>
                    </a:ext>
                  </a:extLst>
                </a:gridCol>
                <a:gridCol w="856801">
                  <a:extLst>
                    <a:ext uri="{9D8B030D-6E8A-4147-A177-3AD203B41FA5}">
                      <a16:colId xmlns:a16="http://schemas.microsoft.com/office/drawing/2014/main" val="477836642"/>
                    </a:ext>
                  </a:extLst>
                </a:gridCol>
              </a:tblGrid>
              <a:tr h="303953">
                <a:tc gridSpan="4">
                  <a:txBody>
                    <a:bodyPr/>
                    <a:lstStyle/>
                    <a:p>
                      <a:pPr algn="ctr"/>
                      <a:r>
                        <a:rPr lang="sv-SE" sz="1200" b="1" dirty="0" smtClean="0">
                          <a:solidFill>
                            <a:schemeClr val="bg1"/>
                          </a:solidFill>
                        </a:rPr>
                        <a:t>Fartygsavgift miljöklass (kr/anlöp)</a:t>
                      </a:r>
                      <a:endParaRPr lang="sv-SE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802248"/>
                  </a:ext>
                </a:extLst>
              </a:tr>
              <a:tr h="303953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sv-S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sv-S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sv-S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0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>
                          <a:solidFill>
                            <a:schemeClr val="bg1"/>
                          </a:solidFill>
                        </a:rPr>
                        <a:t>D/E</a:t>
                      </a:r>
                      <a:endParaRPr lang="sv-S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036138"/>
                  </a:ext>
                </a:extLst>
              </a:tr>
              <a:tr h="26229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 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3 195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3 555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553397"/>
                  </a:ext>
                </a:extLst>
              </a:tr>
              <a:tr h="26229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1 360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4 070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12 200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13 550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163840"/>
                  </a:ext>
                </a:extLst>
              </a:tr>
              <a:tr h="26229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2 660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7 990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23 945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26 610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696570"/>
                  </a:ext>
                </a:extLst>
              </a:tr>
              <a:tr h="26229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4 245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12 730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38 185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42 425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50869"/>
                  </a:ext>
                </a:extLst>
              </a:tr>
              <a:tr h="26229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7 795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23 385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70 130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77 910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07447"/>
                  </a:ext>
                </a:extLst>
              </a:tr>
              <a:tr h="26229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11 325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33 965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101 915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113 250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914286"/>
                  </a:ext>
                </a:extLst>
              </a:tr>
              <a:tr h="26229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14 510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43 510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130 515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145 015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680968"/>
                  </a:ext>
                </a:extLst>
              </a:tr>
              <a:tr h="26229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16 635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49 890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149 685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166 315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98541"/>
                  </a:ext>
                </a:extLst>
              </a:tr>
              <a:tr h="26229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19 470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58 415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175 235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194 700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6028"/>
                  </a:ext>
                </a:extLst>
              </a:tr>
              <a:tr h="26229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22 990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69 000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207 025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230 035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000993"/>
                  </a:ext>
                </a:extLst>
              </a:tr>
            </a:tbl>
          </a:graphicData>
        </a:graphic>
      </p:graphicFrame>
      <p:sp>
        <p:nvSpPr>
          <p:cNvPr id="28" name="TextBox 1"/>
          <p:cNvSpPr txBox="1"/>
          <p:nvPr/>
        </p:nvSpPr>
        <p:spPr>
          <a:xfrm>
            <a:off x="896572" y="4614763"/>
            <a:ext cx="17427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u="sng" dirty="0" smtClean="0">
                <a:cs typeface="Times New Roman" panose="02020603050405020304" pitchFamily="18" charset="0"/>
              </a:rPr>
              <a:t>Transitgodsrabatt</a:t>
            </a:r>
            <a:endParaRPr lang="sv-SE" sz="1100" b="1" u="sng" dirty="0">
              <a:cs typeface="Times New Roman" panose="02020603050405020304" pitchFamily="18" charset="0"/>
            </a:endParaRPr>
          </a:p>
          <a:p>
            <a:r>
              <a:rPr lang="sv-SE" sz="1100" dirty="0" smtClean="0">
                <a:cs typeface="Times New Roman" panose="02020603050405020304" pitchFamily="18" charset="0"/>
              </a:rPr>
              <a:t>Lastat transitgods är befriat från godsavgift*</a:t>
            </a:r>
            <a:endParaRPr lang="sv-SE" sz="1100" dirty="0">
              <a:cs typeface="Times New Roman" panose="02020603050405020304" pitchFamily="18" charset="0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896572" y="5295301"/>
            <a:ext cx="17427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i="1" dirty="0" smtClean="0">
                <a:cs typeface="Times New Roman" panose="02020603050405020304" pitchFamily="18" charset="0"/>
              </a:rPr>
              <a:t>*Ansökan om avgiftsreduktion görs enligt 21§ i Föreskrift om Farledsavgifter</a:t>
            </a:r>
            <a:endParaRPr lang="sv-SE" sz="900" i="1" dirty="0">
              <a:cs typeface="Times New Roman" panose="02020603050405020304" pitchFamily="18" charset="0"/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2885956" y="4615968"/>
            <a:ext cx="276106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u="sng" dirty="0" smtClean="0">
                <a:cs typeface="Times New Roman" panose="02020603050405020304" pitchFamily="18" charset="0"/>
              </a:rPr>
              <a:t>Frekvent trafik</a:t>
            </a:r>
          </a:p>
          <a:p>
            <a:r>
              <a:rPr lang="sv-SE" sz="1100" dirty="0" smtClean="0">
                <a:cs typeface="Times New Roman" panose="02020603050405020304" pitchFamily="18" charset="0"/>
              </a:rPr>
              <a:t>Fartyg som gör fler anlöp gynnas genom att en lägre andel av fartygs- och beredskapsavgiften betalas ju fler anlöp som görs per månad:</a:t>
            </a:r>
          </a:p>
          <a:p>
            <a:endParaRPr lang="sv-SE" sz="1100" dirty="0">
              <a:cs typeface="Times New Roman" panose="02020603050405020304" pitchFamily="18" charset="0"/>
            </a:endParaRPr>
          </a:p>
          <a:p>
            <a:r>
              <a:rPr lang="sv-SE" sz="1100" dirty="0" smtClean="0">
                <a:cs typeface="Times New Roman" panose="02020603050405020304" pitchFamily="18" charset="0"/>
              </a:rPr>
              <a:t>Anlöp 1: 100 %	Anlöp 4:  50 %</a:t>
            </a:r>
          </a:p>
          <a:p>
            <a:r>
              <a:rPr lang="sv-SE" sz="1100" dirty="0" smtClean="0">
                <a:cs typeface="Times New Roman" panose="02020603050405020304" pitchFamily="18" charset="0"/>
              </a:rPr>
              <a:t>Anlöp 2: 100 %	Anlöp 5:  25 %</a:t>
            </a:r>
          </a:p>
          <a:p>
            <a:r>
              <a:rPr lang="sv-SE" sz="1100" dirty="0" smtClean="0">
                <a:cs typeface="Times New Roman" panose="02020603050405020304" pitchFamily="18" charset="0"/>
              </a:rPr>
              <a:t>Anlöp 3:   75 %	Anlöp 6 +: 0 %</a:t>
            </a:r>
            <a:endParaRPr lang="sv-SE" sz="1100" dirty="0">
              <a:cs typeface="Times New Roman" panose="02020603050405020304" pitchFamily="18" charset="0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8181751" y="4610497"/>
            <a:ext cx="20371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u="sng" dirty="0" smtClean="0">
                <a:cs typeface="Times New Roman" panose="02020603050405020304" pitchFamily="18" charset="0"/>
              </a:rPr>
              <a:t>Gods- och passageraravgift</a:t>
            </a:r>
            <a:endParaRPr lang="sv-SE" sz="1100" b="1" u="sng" dirty="0"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smtClean="0">
                <a:cs typeface="Times New Roman" panose="02020603050405020304" pitchFamily="18" charset="0"/>
              </a:rPr>
              <a:t>Högvärdigt gods  3,24 kr/ton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smtClean="0">
                <a:cs typeface="Times New Roman" panose="02020603050405020304" pitchFamily="18" charset="0"/>
              </a:rPr>
              <a:t>Lågvärdigt gods   1,61 kr/ton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smtClean="0">
                <a:cs typeface="Times New Roman" panose="02020603050405020304" pitchFamily="18" charset="0"/>
              </a:rPr>
              <a:t>Passageraravgift  2,43 kr/pax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smtClean="0">
                <a:cs typeface="Times New Roman" panose="02020603050405020304" pitchFamily="18" charset="0"/>
              </a:rPr>
              <a:t>Privata fordon     3,24 kr/</a:t>
            </a:r>
            <a:r>
              <a:rPr lang="sv-SE" sz="1100" dirty="0" err="1" smtClean="0">
                <a:cs typeface="Times New Roman" panose="02020603050405020304" pitchFamily="18" charset="0"/>
              </a:rPr>
              <a:t>st</a:t>
            </a:r>
            <a:endParaRPr lang="sv-SE" sz="1100" dirty="0" smtClean="0">
              <a:cs typeface="Times New Roman" panose="02020603050405020304" pitchFamily="18" charset="0"/>
            </a:endParaRPr>
          </a:p>
        </p:txBody>
      </p:sp>
      <p:sp>
        <p:nvSpPr>
          <p:cNvPr id="34" name="textruta 33"/>
          <p:cNvSpPr txBox="1"/>
          <p:nvPr/>
        </p:nvSpPr>
        <p:spPr>
          <a:xfrm>
            <a:off x="715617" y="246490"/>
            <a:ext cx="7979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Sammanfattning av Sjöfartsverkets farledsavgifter fr.o.m. 2025-01-01</a:t>
            </a:r>
            <a:endParaRPr lang="sv-SE" sz="2000" b="1" dirty="0"/>
          </a:p>
        </p:txBody>
      </p:sp>
      <p:sp>
        <p:nvSpPr>
          <p:cNvPr id="15" name="TextBox 1"/>
          <p:cNvSpPr txBox="1"/>
          <p:nvPr/>
        </p:nvSpPr>
        <p:spPr>
          <a:xfrm>
            <a:off x="5755976" y="4614763"/>
            <a:ext cx="19325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u="sng" dirty="0" smtClean="0">
                <a:cs typeface="Times New Roman" panose="02020603050405020304" pitchFamily="18" charset="0"/>
              </a:rPr>
              <a:t>Nedsättning enligt miljöincitament, CSI-klassning</a:t>
            </a:r>
            <a:endParaRPr lang="sv-SE" sz="1100" dirty="0" smtClean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smtClean="0">
                <a:cs typeface="Times New Roman" panose="02020603050405020304" pitchFamily="18" charset="0"/>
              </a:rPr>
              <a:t>A:   90 %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smtClean="0">
                <a:cs typeface="Times New Roman" panose="02020603050405020304" pitchFamily="18" charset="0"/>
              </a:rPr>
              <a:t>B:   70 %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smtClean="0">
                <a:cs typeface="Times New Roman" panose="02020603050405020304" pitchFamily="18" charset="0"/>
              </a:rPr>
              <a:t>C:   10 %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smtClean="0">
                <a:cs typeface="Times New Roman" panose="02020603050405020304" pitchFamily="18" charset="0"/>
              </a:rPr>
              <a:t>D/E: 0 % 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8453108" y="5954796"/>
            <a:ext cx="353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u="sng" dirty="0" smtClean="0">
                <a:cs typeface="Times New Roman" panose="02020603050405020304" pitchFamily="18" charset="0"/>
              </a:rPr>
              <a:t>Relaterade föreskrifter:</a:t>
            </a:r>
          </a:p>
          <a:p>
            <a:r>
              <a:rPr lang="sv-SE" sz="1000" dirty="0" smtClean="0">
                <a:cs typeface="Times New Roman" panose="02020603050405020304" pitchFamily="18" charset="0"/>
              </a:rPr>
              <a:t>Föreskrift 2024:1 om </a:t>
            </a:r>
            <a:r>
              <a:rPr lang="sv-SE" sz="1000" i="1" dirty="0" smtClean="0">
                <a:cs typeface="Times New Roman" panose="02020603050405020304" pitchFamily="18" charset="0"/>
              </a:rPr>
              <a:t>farledsavgift </a:t>
            </a:r>
            <a:endParaRPr lang="sv-SE" sz="1000" dirty="0">
              <a:cs typeface="Times New Roman" panose="02020603050405020304" pitchFamily="18" charset="0"/>
            </a:endParaRPr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912246"/>
              </p:ext>
            </p:extLst>
          </p:nvPr>
        </p:nvGraphicFramePr>
        <p:xfrm>
          <a:off x="8350261" y="1046822"/>
          <a:ext cx="1208591" cy="323365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08591">
                  <a:extLst>
                    <a:ext uri="{9D8B030D-6E8A-4147-A177-3AD203B41FA5}">
                      <a16:colId xmlns:a16="http://schemas.microsoft.com/office/drawing/2014/main" val="3247440683"/>
                    </a:ext>
                  </a:extLst>
                </a:gridCol>
              </a:tblGrid>
              <a:tr h="606829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Beredskapsavgift (kr/anlöp)</a:t>
                      </a:r>
                    </a:p>
                    <a:p>
                      <a:pPr algn="ctr" fontAlgn="b"/>
                      <a:endParaRPr lang="sv-S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58589"/>
                  </a:ext>
                </a:extLst>
              </a:tr>
              <a:tr h="26600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070 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886837"/>
                  </a:ext>
                </a:extLst>
              </a:tr>
              <a:tr h="26275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4 050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102492"/>
                  </a:ext>
                </a:extLst>
              </a:tr>
              <a:tr h="264085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7 970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631714"/>
                  </a:ext>
                </a:extLst>
              </a:tr>
              <a:tr h="25456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787863"/>
                  </a:ext>
                </a:extLst>
              </a:tr>
              <a:tr h="26064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23 315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3107820"/>
                  </a:ext>
                </a:extLst>
              </a:tr>
              <a:tr h="271375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33 865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0963870"/>
                  </a:ext>
                </a:extLst>
              </a:tr>
              <a:tr h="26064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43 380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668756"/>
                  </a:ext>
                </a:extLst>
              </a:tr>
              <a:tr h="26446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49 740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579894"/>
                  </a:ext>
                </a:extLst>
              </a:tr>
              <a:tr h="256295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58 245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576909"/>
                  </a:ext>
                </a:extLst>
              </a:tr>
              <a:tr h="26600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68 795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665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3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ell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844413"/>
              </p:ext>
            </p:extLst>
          </p:nvPr>
        </p:nvGraphicFramePr>
        <p:xfrm>
          <a:off x="1171658" y="1176400"/>
          <a:ext cx="1830654" cy="3395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88263">
                  <a:extLst>
                    <a:ext uri="{9D8B030D-6E8A-4147-A177-3AD203B41FA5}">
                      <a16:colId xmlns:a16="http://schemas.microsoft.com/office/drawing/2014/main" val="2538368649"/>
                    </a:ext>
                  </a:extLst>
                </a:gridCol>
                <a:gridCol w="1042391">
                  <a:extLst>
                    <a:ext uri="{9D8B030D-6E8A-4147-A177-3AD203B41FA5}">
                      <a16:colId xmlns:a16="http://schemas.microsoft.com/office/drawing/2014/main" val="142017703"/>
                    </a:ext>
                  </a:extLst>
                </a:gridCol>
              </a:tblGrid>
              <a:tr h="716765">
                <a:tc>
                  <a:txBody>
                    <a:bodyPr/>
                    <a:lstStyle/>
                    <a:p>
                      <a:pPr algn="l"/>
                      <a:r>
                        <a:rPr lang="sv-SE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Dräktig-hetsklass</a:t>
                      </a:r>
                      <a:endParaRPr lang="sv-SE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Klassgränser (lägsta </a:t>
                      </a:r>
                      <a:r>
                        <a:rPr lang="sv-SE" sz="12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nettodr</a:t>
                      </a:r>
                      <a:r>
                        <a:rPr lang="sv-SE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.)</a:t>
                      </a:r>
                      <a:endParaRPr lang="sv-SE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802248"/>
                  </a:ext>
                </a:extLst>
              </a:tr>
              <a:tr h="273698"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553397"/>
                  </a:ext>
                </a:extLst>
              </a:tr>
              <a:tr h="297207"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sv-SE" sz="1100" b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000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163840"/>
                  </a:ext>
                </a:extLst>
              </a:tr>
              <a:tr h="261959"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2 000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696570"/>
                  </a:ext>
                </a:extLst>
              </a:tr>
              <a:tr h="261959"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3 000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50869"/>
                  </a:ext>
                </a:extLst>
              </a:tr>
              <a:tr h="261959"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6 000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07447"/>
                  </a:ext>
                </a:extLst>
              </a:tr>
              <a:tr h="261959"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10 000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914286"/>
                  </a:ext>
                </a:extLst>
              </a:tr>
              <a:tr h="261959"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15 000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680968"/>
                  </a:ext>
                </a:extLst>
              </a:tr>
              <a:tr h="261959"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30 000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98541"/>
                  </a:ext>
                </a:extLst>
              </a:tr>
              <a:tr h="261959"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9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60 000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6028"/>
                  </a:ext>
                </a:extLst>
              </a:tr>
              <a:tr h="274217"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10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100 000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000993"/>
                  </a:ext>
                </a:extLst>
              </a:tr>
            </a:tbl>
          </a:graphicData>
        </a:graphic>
      </p:graphicFrame>
      <p:graphicFrame>
        <p:nvGraphicFramePr>
          <p:cNvPr id="24" name="Tabell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272815"/>
              </p:ext>
            </p:extLst>
          </p:nvPr>
        </p:nvGraphicFramePr>
        <p:xfrm>
          <a:off x="3680295" y="1168486"/>
          <a:ext cx="3272638" cy="339728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40926">
                  <a:extLst>
                    <a:ext uri="{9D8B030D-6E8A-4147-A177-3AD203B41FA5}">
                      <a16:colId xmlns:a16="http://schemas.microsoft.com/office/drawing/2014/main" val="2538368649"/>
                    </a:ext>
                  </a:extLst>
                </a:gridCol>
                <a:gridCol w="1531712">
                  <a:extLst>
                    <a:ext uri="{9D8B030D-6E8A-4147-A177-3AD203B41FA5}">
                      <a16:colId xmlns:a16="http://schemas.microsoft.com/office/drawing/2014/main" val="142017703"/>
                    </a:ext>
                  </a:extLst>
                </a:gridCol>
              </a:tblGrid>
              <a:tr h="245408">
                <a:tc gridSpan="2">
                  <a:txBody>
                    <a:bodyPr/>
                    <a:lstStyle/>
                    <a:p>
                      <a:pPr algn="ctr"/>
                      <a:r>
                        <a:rPr lang="sv-SE" sz="1200" b="1" dirty="0" smtClean="0">
                          <a:solidFill>
                            <a:schemeClr val="bg1"/>
                          </a:solidFill>
                        </a:rPr>
                        <a:t>Lotsavgift för lots i lotsled (kr) </a:t>
                      </a:r>
                      <a:endParaRPr lang="sv-SE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802248"/>
                  </a:ext>
                </a:extLst>
              </a:tr>
              <a:tr h="460188">
                <a:tc>
                  <a:txBody>
                    <a:bodyPr/>
                    <a:lstStyle/>
                    <a:p>
                      <a:pPr algn="ctr"/>
                      <a:r>
                        <a:rPr lang="sv-SE" sz="1200" b="1" dirty="0" smtClean="0">
                          <a:solidFill>
                            <a:schemeClr val="bg1"/>
                          </a:solidFill>
                        </a:rPr>
                        <a:t>Startavgift</a:t>
                      </a:r>
                      <a:endParaRPr lang="sv-SE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1" dirty="0" smtClean="0">
                          <a:solidFill>
                            <a:schemeClr val="bg1"/>
                          </a:solidFill>
                        </a:rPr>
                        <a:t>Rörlig</a:t>
                      </a:r>
                      <a:r>
                        <a:rPr lang="sv-SE" sz="1100" b="1" baseline="0" dirty="0" smtClean="0">
                          <a:solidFill>
                            <a:schemeClr val="bg1"/>
                          </a:solidFill>
                        </a:rPr>
                        <a:t> lotsavgift, tas ut per</a:t>
                      </a:r>
                      <a:r>
                        <a:rPr lang="sv-SE" sz="11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sv-SE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½ h</a:t>
                      </a:r>
                      <a:endParaRPr lang="sv-SE" sz="11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965032"/>
                  </a:ext>
                </a:extLst>
              </a:tr>
              <a:tr h="258315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8 410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2 055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553397"/>
                  </a:ext>
                </a:extLst>
              </a:tr>
              <a:tr h="29832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10 855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705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163840"/>
                  </a:ext>
                </a:extLst>
              </a:tr>
              <a:tr h="25771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295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270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696570"/>
                  </a:ext>
                </a:extLst>
              </a:tr>
              <a:tr h="26058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045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 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50869"/>
                  </a:ext>
                </a:extLst>
              </a:tr>
              <a:tr h="26660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785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190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07447"/>
                  </a:ext>
                </a:extLst>
              </a:tr>
              <a:tr h="25771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700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585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914286"/>
                  </a:ext>
                </a:extLst>
              </a:tr>
              <a:tr h="263226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850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415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680968"/>
                  </a:ext>
                </a:extLst>
              </a:tr>
              <a:tr h="25771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295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985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98541"/>
                  </a:ext>
                </a:extLst>
              </a:tr>
              <a:tr h="25771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090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720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6028"/>
                  </a:ext>
                </a:extLst>
              </a:tr>
              <a:tr h="28487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495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765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000993"/>
                  </a:ext>
                </a:extLst>
              </a:tr>
            </a:tbl>
          </a:graphicData>
        </a:graphic>
      </p:graphicFrame>
      <p:sp>
        <p:nvSpPr>
          <p:cNvPr id="32" name="TextBox 1"/>
          <p:cNvSpPr txBox="1"/>
          <p:nvPr/>
        </p:nvSpPr>
        <p:spPr>
          <a:xfrm>
            <a:off x="1029692" y="4781755"/>
            <a:ext cx="22148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u="sng" dirty="0" smtClean="0">
                <a:cs typeface="Times New Roman" panose="02020603050405020304" pitchFamily="18" charset="0"/>
              </a:rPr>
              <a:t>Övriga lotsavgifter</a:t>
            </a:r>
            <a:endParaRPr lang="sv-SE" sz="1100" b="1" u="sng" dirty="0">
              <a:cs typeface="Times New Roman" panose="02020603050405020304" pitchFamily="18" charset="0"/>
            </a:endParaRPr>
          </a:p>
          <a:p>
            <a:r>
              <a:rPr lang="sv-SE" sz="1100" dirty="0" smtClean="0">
                <a:cs typeface="Times New Roman" panose="02020603050405020304" pitchFamily="18" charset="0"/>
              </a:rPr>
              <a:t>Extra lots debiteras </a:t>
            </a:r>
            <a:r>
              <a:rPr lang="sv-SE" sz="1100" dirty="0" smtClean="0">
                <a:cs typeface="Times New Roman" panose="02020603050405020304" pitchFamily="18" charset="0"/>
              </a:rPr>
              <a:t>12 620 </a:t>
            </a:r>
            <a:r>
              <a:rPr lang="sv-SE" sz="1100" dirty="0" smtClean="0">
                <a:cs typeface="Times New Roman" panose="02020603050405020304" pitchFamily="18" charset="0"/>
              </a:rPr>
              <a:t>kr</a:t>
            </a:r>
            <a:endParaRPr lang="sv-SE" sz="1100" dirty="0">
              <a:cs typeface="Times New Roman" panose="02020603050405020304" pitchFamily="18" charset="0"/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3457487" y="4781425"/>
            <a:ext cx="195248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u="sng" dirty="0" smtClean="0">
                <a:cs typeface="Times New Roman" panose="02020603050405020304" pitchFamily="18" charset="0"/>
              </a:rPr>
              <a:t>Lotsrabatter</a:t>
            </a:r>
            <a:endParaRPr lang="sv-SE" sz="1100" b="1" u="sng" dirty="0"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smtClean="0">
                <a:cs typeface="Times New Roman" panose="02020603050405020304" pitchFamily="18" charset="0"/>
              </a:rPr>
              <a:t>Lotsrabatt utgår med 30 % i </a:t>
            </a:r>
            <a:r>
              <a:rPr lang="sv-SE" sz="1100" dirty="0" err="1" smtClean="0">
                <a:cs typeface="Times New Roman" panose="02020603050405020304" pitchFamily="18" charset="0"/>
              </a:rPr>
              <a:t>Trollhätte</a:t>
            </a:r>
            <a:r>
              <a:rPr lang="sv-SE" sz="1100" dirty="0" smtClean="0">
                <a:cs typeface="Times New Roman" panose="02020603050405020304" pitchFamily="18" charset="0"/>
              </a:rPr>
              <a:t> kanal och Vänern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smtClean="0">
                <a:cs typeface="Times New Roman" panose="02020603050405020304" pitchFamily="18" charset="0"/>
              </a:rPr>
              <a:t>Lotsrabatt utgår med 10 % i Mälaren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smtClean="0">
                <a:cs typeface="Times New Roman" panose="02020603050405020304" pitchFamily="18" charset="0"/>
              </a:rPr>
              <a:t>Lotsrabatt utgår med 40 % för lotsad tid över 7 timmar</a:t>
            </a:r>
            <a:endParaRPr lang="sv-SE" sz="1100" dirty="0">
              <a:cs typeface="Times New Roman" panose="02020603050405020304" pitchFamily="18" charset="0"/>
            </a:endParaRPr>
          </a:p>
        </p:txBody>
      </p:sp>
      <p:sp>
        <p:nvSpPr>
          <p:cNvPr id="34" name="textruta 33"/>
          <p:cNvSpPr txBox="1"/>
          <p:nvPr/>
        </p:nvSpPr>
        <p:spPr>
          <a:xfrm>
            <a:off x="715617" y="246490"/>
            <a:ext cx="9374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Sammanfattning av Sjöfartsverkets lotsavgifter fr.o.m. </a:t>
            </a:r>
            <a:r>
              <a:rPr lang="sv-SE" sz="2000" b="1" dirty="0" smtClean="0"/>
              <a:t>2025-07-01</a:t>
            </a:r>
            <a:endParaRPr lang="sv-SE" sz="2000" b="1" dirty="0"/>
          </a:p>
        </p:txBody>
      </p:sp>
      <p:graphicFrame>
        <p:nvGraphicFramePr>
          <p:cNvPr id="17" name="Tabell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834798"/>
              </p:ext>
            </p:extLst>
          </p:nvPr>
        </p:nvGraphicFramePr>
        <p:xfrm>
          <a:off x="7503353" y="1176400"/>
          <a:ext cx="3315319" cy="228363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63631">
                  <a:extLst>
                    <a:ext uri="{9D8B030D-6E8A-4147-A177-3AD203B41FA5}">
                      <a16:colId xmlns:a16="http://schemas.microsoft.com/office/drawing/2014/main" val="2538368649"/>
                    </a:ext>
                  </a:extLst>
                </a:gridCol>
                <a:gridCol w="1551688">
                  <a:extLst>
                    <a:ext uri="{9D8B030D-6E8A-4147-A177-3AD203B41FA5}">
                      <a16:colId xmlns:a16="http://schemas.microsoft.com/office/drawing/2014/main" val="142017703"/>
                    </a:ext>
                  </a:extLst>
                </a:gridCol>
              </a:tblGrid>
              <a:tr h="53103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1" dirty="0" smtClean="0">
                          <a:solidFill>
                            <a:schemeClr val="bg1"/>
                          </a:solidFill>
                        </a:rPr>
                        <a:t>Beställningsavgift*</a:t>
                      </a:r>
                      <a:endParaRPr lang="sv-S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802248"/>
                  </a:ext>
                </a:extLst>
              </a:tr>
              <a:tr h="419242">
                <a:tc>
                  <a:txBody>
                    <a:bodyPr/>
                    <a:lstStyle/>
                    <a:p>
                      <a:pPr algn="ctr"/>
                      <a:r>
                        <a:rPr lang="sv-SE" sz="1200" b="1" dirty="0" smtClean="0">
                          <a:solidFill>
                            <a:schemeClr val="bg1"/>
                          </a:solidFill>
                        </a:rPr>
                        <a:t>Tid innan önskad eller bekräftad tidpunkt</a:t>
                      </a:r>
                      <a:endParaRPr lang="sv-SE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1" dirty="0" smtClean="0">
                          <a:solidFill>
                            <a:schemeClr val="bg1"/>
                          </a:solidFill>
                        </a:rPr>
                        <a:t>Belopp, kr</a:t>
                      </a:r>
                      <a:r>
                        <a:rPr lang="sv-SE" sz="12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sv-SE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965032"/>
                  </a:ext>
                </a:extLst>
              </a:tr>
              <a:tr h="237570"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0 – 59 minuter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9 390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553397"/>
                  </a:ext>
                </a:extLst>
              </a:tr>
              <a:tr h="237570"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sv-SE" sz="1100" b="0" dirty="0" err="1" smtClean="0">
                          <a:latin typeface="+mn-lt"/>
                          <a:cs typeface="Times New Roman" panose="02020603050405020304" pitchFamily="18" charset="0"/>
                        </a:rPr>
                        <a:t>tim</a:t>
                      </a:r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 – 1 </a:t>
                      </a:r>
                      <a:r>
                        <a:rPr lang="sv-SE" sz="1100" b="0" dirty="0" err="1" smtClean="0">
                          <a:latin typeface="+mn-lt"/>
                          <a:cs typeface="Times New Roman" panose="02020603050405020304" pitchFamily="18" charset="0"/>
                        </a:rPr>
                        <a:t>tim</a:t>
                      </a:r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 59 min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7 510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163840"/>
                  </a:ext>
                </a:extLst>
              </a:tr>
              <a:tr h="237570"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sv-SE" sz="1100" b="0" dirty="0" err="1" smtClean="0">
                          <a:latin typeface="+mn-lt"/>
                          <a:cs typeface="Times New Roman" panose="02020603050405020304" pitchFamily="18" charset="0"/>
                        </a:rPr>
                        <a:t>tim</a:t>
                      </a:r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 – 2 </a:t>
                      </a:r>
                      <a:r>
                        <a:rPr lang="sv-SE" sz="1100" b="0" dirty="0" err="1" smtClean="0">
                          <a:latin typeface="+mn-lt"/>
                          <a:cs typeface="Times New Roman" panose="02020603050405020304" pitchFamily="18" charset="0"/>
                        </a:rPr>
                        <a:t>tim</a:t>
                      </a:r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 59 min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5 635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696570"/>
                  </a:ext>
                </a:extLst>
              </a:tr>
              <a:tr h="237570"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sv-SE" sz="1100" b="0" dirty="0" err="1" smtClean="0">
                          <a:latin typeface="+mn-lt"/>
                          <a:cs typeface="Times New Roman" panose="02020603050405020304" pitchFamily="18" charset="0"/>
                        </a:rPr>
                        <a:t>tim</a:t>
                      </a:r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 – 3 </a:t>
                      </a:r>
                      <a:r>
                        <a:rPr lang="sv-SE" sz="1100" b="0" dirty="0" err="1" smtClean="0">
                          <a:latin typeface="+mn-lt"/>
                          <a:cs typeface="Times New Roman" panose="02020603050405020304" pitchFamily="18" charset="0"/>
                        </a:rPr>
                        <a:t>tim</a:t>
                      </a:r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 59 min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755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50869"/>
                  </a:ext>
                </a:extLst>
              </a:tr>
              <a:tr h="237570"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sv-SE" sz="1100" b="0" dirty="0" err="1" smtClean="0">
                          <a:latin typeface="+mn-lt"/>
                          <a:cs typeface="Times New Roman" panose="02020603050405020304" pitchFamily="18" charset="0"/>
                        </a:rPr>
                        <a:t>tim</a:t>
                      </a:r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 – 4 </a:t>
                      </a:r>
                      <a:r>
                        <a:rPr lang="sv-SE" sz="1100" b="0" dirty="0" err="1" smtClean="0">
                          <a:latin typeface="+mn-lt"/>
                          <a:cs typeface="Times New Roman" panose="02020603050405020304" pitchFamily="18" charset="0"/>
                        </a:rPr>
                        <a:t>tim</a:t>
                      </a:r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 59 min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1 880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07447"/>
                  </a:ext>
                </a:extLst>
              </a:tr>
            </a:tbl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7503347" y="3487478"/>
            <a:ext cx="22148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i="1" dirty="0" smtClean="0">
                <a:cs typeface="Times New Roman" panose="02020603050405020304" pitchFamily="18" charset="0"/>
              </a:rPr>
              <a:t>*Avgift oberoende av dräktighetsklass</a:t>
            </a:r>
            <a:endParaRPr lang="sv-SE" sz="1000" i="1" dirty="0">
              <a:cs typeface="Times New Roman" panose="02020603050405020304" pitchFamily="18" charset="0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5999139" y="4781425"/>
            <a:ext cx="21793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u="sng" dirty="0" smtClean="0">
                <a:cs typeface="Times New Roman" panose="02020603050405020304" pitchFamily="18" charset="0"/>
              </a:rPr>
              <a:t>Avgift genomfartslotsning i Öresund, </a:t>
            </a:r>
            <a:r>
              <a:rPr lang="sv-SE" sz="1100" b="1" u="sng" dirty="0" err="1" smtClean="0">
                <a:cs typeface="Times New Roman" panose="02020603050405020304" pitchFamily="18" charset="0"/>
              </a:rPr>
              <a:t>öppensjölotsning</a:t>
            </a:r>
            <a:r>
              <a:rPr lang="sv-SE" sz="1100" b="1" u="sng" dirty="0" smtClean="0">
                <a:cs typeface="Times New Roman" panose="02020603050405020304" pitchFamily="18" charset="0"/>
              </a:rPr>
              <a:t> &amp; </a:t>
            </a:r>
            <a:r>
              <a:rPr lang="sv-SE" sz="1100" b="1" u="sng" dirty="0" err="1" smtClean="0">
                <a:cs typeface="Times New Roman" panose="02020603050405020304" pitchFamily="18" charset="0"/>
              </a:rPr>
              <a:t>Öresundslotsning</a:t>
            </a:r>
            <a:endParaRPr lang="sv-SE" sz="1100" b="1" u="sng" dirty="0">
              <a:cs typeface="Times New Roman" panose="02020603050405020304" pitchFamily="18" charset="0"/>
            </a:endParaRPr>
          </a:p>
          <a:p>
            <a:r>
              <a:rPr lang="sv-SE" sz="1100" dirty="0" smtClean="0">
                <a:cs typeface="Times New Roman" panose="02020603050405020304" pitchFamily="18" charset="0"/>
              </a:rPr>
              <a:t>För avgifter gällande frivillig lotsning, se Sjöfartsverkets föreskrift </a:t>
            </a:r>
            <a:r>
              <a:rPr lang="sv-SE" sz="1100" dirty="0" smtClean="0">
                <a:cs typeface="Times New Roman" panose="02020603050405020304" pitchFamily="18" charset="0"/>
              </a:rPr>
              <a:t>2024:2</a:t>
            </a:r>
            <a:endParaRPr lang="sv-SE" sz="1100" dirty="0">
              <a:cs typeface="Times New Roman" panose="02020603050405020304" pitchFamily="18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996441" y="5310060"/>
            <a:ext cx="21389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u="sng" dirty="0" smtClean="0">
                <a:cs typeface="Times New Roman" panose="02020603050405020304" pitchFamily="18" charset="0"/>
              </a:rPr>
              <a:t>Reseersättning</a:t>
            </a:r>
          </a:p>
          <a:p>
            <a:r>
              <a:rPr lang="sv-SE" sz="1100" dirty="0" smtClean="0">
                <a:cs typeface="Times New Roman" panose="02020603050405020304" pitchFamily="18" charset="0"/>
              </a:rPr>
              <a:t>Kostnader för lots och medhjälpares resor utgår</a:t>
            </a:r>
            <a:endParaRPr lang="sv-SE" sz="1100" dirty="0"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8492354" y="4789052"/>
            <a:ext cx="2214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u="sng" dirty="0" smtClean="0">
                <a:cs typeface="Times New Roman" panose="02020603050405020304" pitchFamily="18" charset="0"/>
              </a:rPr>
              <a:t>Avgiftsreduktion för beställningsavgift vid försening</a:t>
            </a:r>
          </a:p>
          <a:p>
            <a:r>
              <a:rPr lang="sv-SE" sz="1100" dirty="0" smtClean="0">
                <a:cs typeface="Times New Roman" panose="02020603050405020304" pitchFamily="18" charset="0"/>
              </a:rPr>
              <a:t>Avgiftsreduktion utgår enligt 36 § vid försening</a:t>
            </a:r>
            <a:endParaRPr lang="sv-SE" sz="1100" dirty="0"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8893491" y="5781699"/>
            <a:ext cx="3142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u="sng" dirty="0" smtClean="0">
                <a:cs typeface="Times New Roman" panose="02020603050405020304" pitchFamily="18" charset="0"/>
              </a:rPr>
              <a:t>Relaterad </a:t>
            </a:r>
            <a:r>
              <a:rPr lang="sv-SE" sz="1000" u="sng" dirty="0" smtClean="0">
                <a:cs typeface="Times New Roman" panose="02020603050405020304" pitchFamily="18" charset="0"/>
              </a:rPr>
              <a:t>föreskrifter:</a:t>
            </a:r>
            <a:endParaRPr lang="sv-SE" sz="1000" u="sng" dirty="0">
              <a:cs typeface="Times New Roman" panose="02020603050405020304" pitchFamily="18" charset="0"/>
            </a:endParaRPr>
          </a:p>
          <a:p>
            <a:r>
              <a:rPr lang="sv-SE" sz="1000" dirty="0" smtClean="0">
                <a:cs typeface="Times New Roman" panose="02020603050405020304" pitchFamily="18" charset="0"/>
              </a:rPr>
              <a:t>Föreskrift </a:t>
            </a:r>
            <a:r>
              <a:rPr lang="sv-SE" sz="1000" dirty="0" smtClean="0">
                <a:cs typeface="Times New Roman" panose="02020603050405020304" pitchFamily="18" charset="0"/>
              </a:rPr>
              <a:t>2024:2 och ändringsföreskrift 2025:3</a:t>
            </a:r>
          </a:p>
          <a:p>
            <a:r>
              <a:rPr lang="sv-SE" sz="1000" dirty="0" smtClean="0">
                <a:cs typeface="Times New Roman" panose="02020603050405020304" pitchFamily="18" charset="0"/>
              </a:rPr>
              <a:t>om </a:t>
            </a:r>
            <a:r>
              <a:rPr lang="sv-SE" sz="1000" i="1" dirty="0" smtClean="0">
                <a:cs typeface="Times New Roman" panose="02020603050405020304" pitchFamily="18" charset="0"/>
              </a:rPr>
              <a:t>tillhandahållande av lots, lotsbeställning tilldelning av lots och lotsavgifter </a:t>
            </a:r>
            <a:endParaRPr lang="sv-SE" sz="1000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02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ssida_text_sido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66B9C2BF-5761-4BE3-84BC-588E57D1ECF9}"/>
    </a:ext>
  </a:extLst>
</a:theme>
</file>

<file path=ppt/theme/theme10.xml><?xml version="1.0" encoding="utf-8"?>
<a:theme xmlns:a="http://schemas.openxmlformats.org/drawingml/2006/main" name="9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D6F093B2-6BE0-4215-931A-EA0AA06D4F6C}"/>
    </a:ext>
  </a:extLst>
</a:theme>
</file>

<file path=ppt/theme/theme11.xml><?xml version="1.0" encoding="utf-8"?>
<a:theme xmlns:a="http://schemas.openxmlformats.org/drawingml/2006/main" name="10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4DEFA8E5-478D-4F99-B62C-82EA97AE0259}"/>
    </a:ext>
  </a:extLst>
</a:theme>
</file>

<file path=ppt/theme/theme12.xml><?xml version="1.0" encoding="utf-8"?>
<a:theme xmlns:a="http://schemas.openxmlformats.org/drawingml/2006/main" name="11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6F650E8D-7129-44C3-9974-64469772C66A}"/>
    </a:ext>
  </a:extLst>
</a:theme>
</file>

<file path=ppt/theme/theme13.xml><?xml version="1.0" encoding="utf-8"?>
<a:theme xmlns:a="http://schemas.openxmlformats.org/drawingml/2006/main" name="Sjöfartsverkets mall 2016_engelska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öfartsverkets mall 2016_engelska.potx" id="{F8269399-19A6-4EF2-91B4-4E4D17654B7C}" vid="{676CE73E-34EE-4BF1-A9BC-61BB4CEF4478}"/>
    </a:ext>
  </a:extLst>
</a:theme>
</file>

<file path=ppt/theme/theme1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82085225-37CE-47A0-83FB-58493E550C02}"/>
    </a:ext>
  </a:extLst>
</a:theme>
</file>

<file path=ppt/theme/theme3.xml><?xml version="1.0" encoding="utf-8"?>
<a:theme xmlns:a="http://schemas.openxmlformats.org/drawingml/2006/main" name="2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34EA6DD8-1084-4D42-95F2-FB71FCECBD9D}"/>
    </a:ext>
  </a:extLst>
</a:theme>
</file>

<file path=ppt/theme/theme4.xml><?xml version="1.0" encoding="utf-8"?>
<a:theme xmlns:a="http://schemas.openxmlformats.org/drawingml/2006/main" name="3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5FBF9359-9735-4C55-AAC1-7823B3A44142}"/>
    </a:ext>
  </a:extLst>
</a:theme>
</file>

<file path=ppt/theme/theme5.xml><?xml version="1.0" encoding="utf-8"?>
<a:theme xmlns:a="http://schemas.openxmlformats.org/drawingml/2006/main" name="4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C6989F6C-6AB9-42DF-A50F-5215E4D27272}"/>
    </a:ext>
  </a:extLst>
</a:theme>
</file>

<file path=ppt/theme/theme6.xml><?xml version="1.0" encoding="utf-8"?>
<a:theme xmlns:a="http://schemas.openxmlformats.org/drawingml/2006/main" name="5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B04BF467-A83D-4EB5-8E36-8ABF44083CDB}"/>
    </a:ext>
  </a:extLst>
</a:theme>
</file>

<file path=ppt/theme/theme7.xml><?xml version="1.0" encoding="utf-8"?>
<a:theme xmlns:a="http://schemas.openxmlformats.org/drawingml/2006/main" name="6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ECF6ECDF-011C-4BDD-9F38-C15B563344B6}"/>
    </a:ext>
  </a:extLst>
</a:theme>
</file>

<file path=ppt/theme/theme8.xml><?xml version="1.0" encoding="utf-8"?>
<a:theme xmlns:a="http://schemas.openxmlformats.org/drawingml/2006/main" name="7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E6CB15CD-5BAC-4A66-ADBC-35385EDBAD78}"/>
    </a:ext>
  </a:extLst>
</a:theme>
</file>

<file path=ppt/theme/theme9.xml><?xml version="1.0" encoding="utf-8"?>
<a:theme xmlns:a="http://schemas.openxmlformats.org/drawingml/2006/main" name="8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85A6E71F-621D-4B3B-A00C-3C06F3B15FB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2B3696BF1C104CB859E8309960AC22" ma:contentTypeVersion="0" ma:contentTypeDescription="Skapa ett nytt dokument." ma:contentTypeScope="" ma:versionID="d0e1fbfa5dd591fdc46be19ad3d5d23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d6e29e769b66843de68ee1c4bf393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48AE7E-660A-43F4-9283-1306D341953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7F0C81D-398C-4395-95BF-3E3CA3ACED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0BE4BEB-32F3-4ED8-A1CF-3871BF9A23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sjöv_mall_svenska2019_bredbild_motiv</Template>
  <TotalTime>6424</TotalTime>
  <Words>562</Words>
  <Application>Microsoft Office PowerPoint</Application>
  <PresentationFormat>Bredbild</PresentationFormat>
  <Paragraphs>175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13</vt:i4>
      </vt:variant>
      <vt:variant>
        <vt:lpstr>Bildrubriker</vt:lpstr>
      </vt:variant>
      <vt:variant>
        <vt:i4>2</vt:i4>
      </vt:variant>
    </vt:vector>
  </HeadingPairs>
  <TitlesOfParts>
    <vt:vector size="18" baseType="lpstr">
      <vt:lpstr>Arial</vt:lpstr>
      <vt:lpstr>Calibri</vt:lpstr>
      <vt:lpstr>Times New Roman</vt:lpstr>
      <vt:lpstr>Presentationssida_text_sidobild</vt:lpstr>
      <vt:lpstr>1_Välkomstbild</vt:lpstr>
      <vt:lpstr>2_Välkomstbild</vt:lpstr>
      <vt:lpstr>3_Välkomstbild</vt:lpstr>
      <vt:lpstr>4_Välkomstbild</vt:lpstr>
      <vt:lpstr>5_Välkomstbild</vt:lpstr>
      <vt:lpstr>6_Välkomstbild</vt:lpstr>
      <vt:lpstr>7_Välkomstbild</vt:lpstr>
      <vt:lpstr>8_Välkomstbild</vt:lpstr>
      <vt:lpstr>9_Välkomstbild</vt:lpstr>
      <vt:lpstr>10_Välkomstbild</vt:lpstr>
      <vt:lpstr>11_Välkomstbild</vt:lpstr>
      <vt:lpstr>Sjöfartsverkets mall 2016_engelska</vt:lpstr>
      <vt:lpstr>PowerPoint-presentation</vt:lpstr>
      <vt:lpstr>PowerPoint-presentation</vt:lpstr>
    </vt:vector>
  </TitlesOfParts>
  <Company>Sjöfartsverket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Westerlund, Anders</dc:creator>
  <cp:lastModifiedBy>Åhlander, Andreas</cp:lastModifiedBy>
  <cp:revision>144</cp:revision>
  <dcterms:created xsi:type="dcterms:W3CDTF">2020-11-30T07:23:02Z</dcterms:created>
  <dcterms:modified xsi:type="dcterms:W3CDTF">2025-05-20T08:29:32Z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0x0101000E2B3696BF1C104CB859E8309960AC22</vt:lpwstr>
  </property>
</Properties>
</file>